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80" r:id="rId13"/>
    <p:sldId id="279" r:id="rId14"/>
    <p:sldId id="278" r:id="rId15"/>
    <p:sldId id="277" r:id="rId16"/>
    <p:sldId id="276" r:id="rId17"/>
    <p:sldId id="267" r:id="rId18"/>
    <p:sldId id="268" r:id="rId19"/>
    <p:sldId id="269" r:id="rId20"/>
    <p:sldId id="270"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39" autoAdjust="0"/>
  </p:normalViewPr>
  <p:slideViewPr>
    <p:cSldViewPr>
      <p:cViewPr varScale="1">
        <p:scale>
          <a:sx n="69" d="100"/>
          <a:sy n="69" d="100"/>
        </p:scale>
        <p:origin x="-141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F66EC9-FC50-426F-808B-FADA632D09BD}" type="datetimeFigureOut">
              <a:rPr lang="en-GB" smtClean="0"/>
              <a:t>12/05/2014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6C3766-F4AE-4883-8AD9-4AFEB8B9819F}" type="slidenum">
              <a:rPr lang="en-GB" smtClean="0"/>
              <a:t>‹#›</a:t>
            </a:fld>
            <a:endParaRPr lang="en-GB"/>
          </a:p>
        </p:txBody>
      </p:sp>
    </p:spTree>
    <p:extLst>
      <p:ext uri="{BB962C8B-B14F-4D97-AF65-F5344CB8AC3E}">
        <p14:creationId xmlns:p14="http://schemas.microsoft.com/office/powerpoint/2010/main" val="183442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Alexander Graham Bell and his assistant Thomas Watson demonstrated their new invention, the telephone, to Western Union in 1876, the company’s executives wrote back “Mr Bell, after careful consideration of your invention, while it is a very interesting novelty, we have come to the conclusion that it has no commercial possibilities”. They added that they saw no future for what was, in effect, no more than “an electrical toy”.</a:t>
            </a:r>
          </a:p>
          <a:p>
            <a:endParaRPr lang="en-GB" dirty="0" smtClean="0"/>
          </a:p>
          <a:p>
            <a:r>
              <a:rPr lang="en-GB" dirty="0" smtClean="0"/>
              <a:t>By Jan 1878 public telephones were installed for those who could afford them in this country.</a:t>
            </a:r>
            <a:endParaRPr lang="en-GB" dirty="0"/>
          </a:p>
        </p:txBody>
      </p:sp>
      <p:sp>
        <p:nvSpPr>
          <p:cNvPr id="4" name="Slide Number Placeholder 3"/>
          <p:cNvSpPr>
            <a:spLocks noGrp="1"/>
          </p:cNvSpPr>
          <p:nvPr>
            <p:ph type="sldNum" sz="quarter" idx="10"/>
          </p:nvPr>
        </p:nvSpPr>
        <p:spPr/>
        <p:txBody>
          <a:bodyPr/>
          <a:lstStyle/>
          <a:p>
            <a:fld id="{4A6C3766-F4AE-4883-8AD9-4AFEB8B9819F}" type="slidenum">
              <a:rPr lang="en-GB" smtClean="0"/>
              <a:t>1</a:t>
            </a:fld>
            <a:endParaRPr lang="en-GB"/>
          </a:p>
        </p:txBody>
      </p:sp>
    </p:spTree>
    <p:extLst>
      <p:ext uri="{BB962C8B-B14F-4D97-AF65-F5344CB8AC3E}">
        <p14:creationId xmlns:p14="http://schemas.microsoft.com/office/powerpoint/2010/main" val="1665597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Immediacy (Can wait 3 months to see a Counsellor),  Availability in unsocial hours, Lifeline to housebound, disabled etc., Anonymous, Confidential,  No Geographic Boundaries, Cost Effective – relatively cheap to run and access (much cheaper than Counselling), Caller ready to talk normally, Prevents contact with emergency services/casualty/front line health services that are expensive (reduce impact on statutory system), Caller centred and Caller Controlled (Non –threatening), Independent Sounding Board (especially if non statutory service), Enable signposting to more appropriate services if needed locally and nationally (Good first point of contact),  Could save a life, Safe – no danger of abuse except verbal , Clear Boundaries in place, Can enable positive changes for the caller, Give space for caller to express what feel in unstructured way, Enable Caller to contribute to and manage their own health and wellbeing, Available to those who find it hard to engage mainstream services. Safe Space to be listened to, </a:t>
            </a:r>
            <a:endParaRPr lang="en-GB" dirty="0"/>
          </a:p>
        </p:txBody>
      </p:sp>
      <p:sp>
        <p:nvSpPr>
          <p:cNvPr id="4" name="Slide Number Placeholder 3"/>
          <p:cNvSpPr>
            <a:spLocks noGrp="1"/>
          </p:cNvSpPr>
          <p:nvPr>
            <p:ph type="sldNum" sz="quarter" idx="10"/>
          </p:nvPr>
        </p:nvSpPr>
        <p:spPr/>
        <p:txBody>
          <a:bodyPr/>
          <a:lstStyle/>
          <a:p>
            <a:fld id="{D22BE2DD-690B-4562-86C6-CCFFCC03B826}" type="slidenum">
              <a:rPr lang="en-GB" smtClean="0"/>
              <a:t>12</a:t>
            </a:fld>
            <a:endParaRPr lang="en-GB"/>
          </a:p>
        </p:txBody>
      </p:sp>
    </p:spTree>
    <p:extLst>
      <p:ext uri="{BB962C8B-B14F-4D97-AF65-F5344CB8AC3E}">
        <p14:creationId xmlns:p14="http://schemas.microsoft.com/office/powerpoint/2010/main" val="2764684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Callers</a:t>
            </a:r>
            <a:r>
              <a:rPr lang="en-GB" baseline="0" dirty="0" smtClean="0"/>
              <a:t> actually feedback about their experience of calling helplines</a:t>
            </a:r>
            <a:endParaRPr lang="en-GB" dirty="0"/>
          </a:p>
        </p:txBody>
      </p:sp>
      <p:sp>
        <p:nvSpPr>
          <p:cNvPr id="4" name="Slide Number Placeholder 3"/>
          <p:cNvSpPr>
            <a:spLocks noGrp="1"/>
          </p:cNvSpPr>
          <p:nvPr>
            <p:ph type="sldNum" sz="quarter" idx="10"/>
          </p:nvPr>
        </p:nvSpPr>
        <p:spPr/>
        <p:txBody>
          <a:bodyPr/>
          <a:lstStyle/>
          <a:p>
            <a:fld id="{D22BE2DD-690B-4562-86C6-CCFFCC03B826}" type="slidenum">
              <a:rPr lang="en-GB" smtClean="0"/>
              <a:t>13</a:t>
            </a:fld>
            <a:endParaRPr lang="en-GB"/>
          </a:p>
        </p:txBody>
      </p:sp>
    </p:spTree>
    <p:extLst>
      <p:ext uri="{BB962C8B-B14F-4D97-AF65-F5344CB8AC3E}">
        <p14:creationId xmlns:p14="http://schemas.microsoft.com/office/powerpoint/2010/main" val="142820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The first use of a telephone for help in a crisis was perhaps in 1878 when Isaac Smith phoned 21 doctors so that they could attend a railroad disaster in </a:t>
            </a:r>
            <a:r>
              <a:rPr lang="en-GB" dirty="0" err="1" smtClean="0"/>
              <a:t>Tariffville</a:t>
            </a:r>
            <a:r>
              <a:rPr lang="en-GB" dirty="0" smtClean="0"/>
              <a:t> , USA.</a:t>
            </a:r>
          </a:p>
          <a:p>
            <a:r>
              <a:rPr lang="en-GB" dirty="0" smtClean="0"/>
              <a:t>In Britain the first 999 call was recorded on July 1st 1937. Each one of us can probably think of times when the phone has literally been our life line.</a:t>
            </a:r>
          </a:p>
          <a:p>
            <a:r>
              <a:rPr lang="en-GB" dirty="0" smtClean="0"/>
              <a:t>In 1963 Chad </a:t>
            </a:r>
            <a:r>
              <a:rPr lang="en-GB" dirty="0" err="1" smtClean="0"/>
              <a:t>Varah</a:t>
            </a:r>
            <a:r>
              <a:rPr lang="en-GB" dirty="0" smtClean="0"/>
              <a:t> began the Samaritans. Many others have followed on. The first Christian Helpline, Crossline, started in Plymouth in </a:t>
            </a:r>
            <a:r>
              <a:rPr lang="en-GB" dirty="0" smtClean="0"/>
              <a:t>1974 </a:t>
            </a:r>
            <a:r>
              <a:rPr lang="en-GB" dirty="0" smtClean="0"/>
              <a:t>when Gordon Wright and others in response to release of the film “The Exorcist” started a helpline to respond to those disturbed after seeing the film.</a:t>
            </a:r>
          </a:p>
          <a:p>
            <a:r>
              <a:rPr lang="en-GB" dirty="0" smtClean="0"/>
              <a:t>At one time in the early 90's there were about 16 Crossline’s operating in the UK. Today there are 4 operating. They are all independently managed but now work closely together as part of the National Christian Helpline.</a:t>
            </a:r>
          </a:p>
          <a:p>
            <a:endParaRPr lang="en-GB" dirty="0"/>
          </a:p>
        </p:txBody>
      </p:sp>
      <p:sp>
        <p:nvSpPr>
          <p:cNvPr id="4" name="Slide Number Placeholder 3"/>
          <p:cNvSpPr>
            <a:spLocks noGrp="1"/>
          </p:cNvSpPr>
          <p:nvPr>
            <p:ph type="sldNum" sz="quarter" idx="10"/>
          </p:nvPr>
        </p:nvSpPr>
        <p:spPr/>
        <p:txBody>
          <a:bodyPr/>
          <a:lstStyle/>
          <a:p>
            <a:fld id="{4A6C3766-F4AE-4883-8AD9-4AFEB8B9819F}" type="slidenum">
              <a:rPr lang="en-GB" smtClean="0"/>
              <a:t>2</a:t>
            </a:fld>
            <a:endParaRPr lang="en-GB"/>
          </a:p>
        </p:txBody>
      </p:sp>
    </p:spTree>
    <p:extLst>
      <p:ext uri="{BB962C8B-B14F-4D97-AF65-F5344CB8AC3E}">
        <p14:creationId xmlns:p14="http://schemas.microsoft.com/office/powerpoint/2010/main" val="31383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1997 – Meeting organised in London to which about 14 Christian Helplines attended</a:t>
            </a:r>
          </a:p>
          <a:p>
            <a:endParaRPr lang="en-GB" dirty="0" smtClean="0"/>
          </a:p>
          <a:p>
            <a:r>
              <a:rPr lang="en-GB" dirty="0" smtClean="0"/>
              <a:t>2002 –</a:t>
            </a:r>
            <a:r>
              <a:rPr lang="en-GB" baseline="0" dirty="0" smtClean="0"/>
              <a:t> 10</a:t>
            </a:r>
            <a:r>
              <a:rPr lang="en-GB" baseline="30000" dirty="0" smtClean="0"/>
              <a:t>th</a:t>
            </a:r>
            <a:r>
              <a:rPr lang="en-GB" baseline="0" dirty="0" smtClean="0"/>
              <a:t> Anniversary of Crossline Coventry</a:t>
            </a:r>
          </a:p>
          <a:p>
            <a:endParaRPr lang="en-GB" baseline="0" dirty="0" smtClean="0"/>
          </a:p>
          <a:p>
            <a:r>
              <a:rPr lang="en-GB" baseline="0" dirty="0" smtClean="0"/>
              <a:t>Christian Helplines Conference 9</a:t>
            </a:r>
            <a:r>
              <a:rPr lang="en-GB" baseline="30000" dirty="0" smtClean="0"/>
              <a:t>th</a:t>
            </a:r>
            <a:r>
              <a:rPr lang="en-GB" baseline="0" dirty="0" smtClean="0"/>
              <a:t> October 2002 in Coventry.</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4A6C3766-F4AE-4883-8AD9-4AFEB8B9819F}" type="slidenum">
              <a:rPr lang="en-GB" smtClean="0"/>
              <a:t>3</a:t>
            </a:fld>
            <a:endParaRPr lang="en-GB"/>
          </a:p>
        </p:txBody>
      </p:sp>
    </p:spTree>
    <p:extLst>
      <p:ext uri="{BB962C8B-B14F-4D97-AF65-F5344CB8AC3E}">
        <p14:creationId xmlns:p14="http://schemas.microsoft.com/office/powerpoint/2010/main" val="221492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Testimony of How the Christian Helplines Association came into being</a:t>
            </a:r>
          </a:p>
          <a:p>
            <a:r>
              <a:rPr lang="en-GB" dirty="0" smtClean="0"/>
              <a:t>Share Carol Brown’s visions for me from 2001 – 2002.</a:t>
            </a:r>
          </a:p>
          <a:p>
            <a:r>
              <a:rPr lang="en-GB" dirty="0" smtClean="0"/>
              <a:t> Saturday 1st December 2001. One night I had a very vivid dream. I was looking into the room of a newly built house. There was no furniture or fittings. In the middle of the room was the figure of a man looking around the room. I recognised the man to be John Pither. (As I had not seen John, or had any contact with him recently it seemed odd that he should feature so clearly in this dream) It was night time and very dark as a storm was raging outside. Lightning lit up the darkness and the rain was beating down. When I awoke I felt convinced that God was saying something through the dream so I spent some time in prayer. </a:t>
            </a:r>
          </a:p>
          <a:p>
            <a:r>
              <a:rPr lang="en-GB" dirty="0" smtClean="0"/>
              <a:t>Feeling that it might be a prophetic word I contacted John the next day and shared the dream with him. I told him I thought that God maybe moving him into a new project/venture, that the foundations for this were already established. The storm around the house was a sign of God’s power at work there.</a:t>
            </a:r>
          </a:p>
          <a:p>
            <a:r>
              <a:rPr lang="en-GB" dirty="0" smtClean="0"/>
              <a:t>Feb 2002 – 10th Anniversary of Crossline – all Christian Helplines brought together.</a:t>
            </a:r>
          </a:p>
          <a:p>
            <a:r>
              <a:rPr lang="en-GB" dirty="0" smtClean="0"/>
              <a:t>2nd Meeting was held in early October 2002 of Christian helplines. Just after this on</a:t>
            </a:r>
          </a:p>
          <a:p>
            <a:r>
              <a:rPr lang="en-GB" dirty="0" smtClean="0"/>
              <a:t>Tuesday 15th Oct 2002 &amp; Wed 16th Oct – same person had the same visions again in more detail.</a:t>
            </a:r>
          </a:p>
          <a:p>
            <a:r>
              <a:rPr lang="en-GB" dirty="0" smtClean="0"/>
              <a:t>Firstly a brief vision with John standing in the middle of the room but this time the lights were on. I sensed that the light shining outside would attract people to come and investigate.  I was reminded of the scripture (which was the basis of our original Crossline number in Coventry)  Is 60 :3 “ Nations will come to your light and kings to the brightness of your dawning”</a:t>
            </a:r>
          </a:p>
          <a:p>
            <a:r>
              <a:rPr lang="en-GB" dirty="0" smtClean="0"/>
              <a:t>On the next day preparing to leave for work I saw the house again. The vision was very clear. This time I was outside looking down.  It was a large house like a stately home but modern. There were many rooms (John14:2). It was situated in a valley surrounded by mountains. It appeared to be a very peaceful place and secure- almost like a fortress but not isolated or shut off from the outside world. There was a sense that people were free to come and go as they pleased.</a:t>
            </a:r>
          </a:p>
          <a:p>
            <a:r>
              <a:rPr lang="en-GB" dirty="0" smtClean="0"/>
              <a:t>The land around the house seemed green and fertile but nothing much was growing at present. It was as if the ground had been prepared but needed to be cultivated and planted. There was the sense that sometime in the future others would be attracted to the place and a community would grow up round the house.</a:t>
            </a:r>
          </a:p>
          <a:p>
            <a:r>
              <a:rPr lang="en-GB" dirty="0" smtClean="0"/>
              <a:t>It is my opinion (not necessarily from the Lord) that John would play a key role in the cultivating and planting and also would invite others to look round the house with a view to them moving in.</a:t>
            </a:r>
          </a:p>
          <a:p>
            <a:r>
              <a:rPr lang="en-GB" dirty="0" smtClean="0"/>
              <a:t>The house represents the coming together of the Christian Helplines in the UK to be a light to the nations.  The people who come to the house are our callers who come and experience the power of God whilst on the phone to us. </a:t>
            </a:r>
          </a:p>
          <a:p>
            <a:r>
              <a:rPr lang="en-GB" dirty="0" smtClean="0"/>
              <a:t>The CHA itself was founded and launched in 2004.</a:t>
            </a:r>
          </a:p>
        </p:txBody>
      </p:sp>
      <p:sp>
        <p:nvSpPr>
          <p:cNvPr id="4" name="Slide Number Placeholder 3"/>
          <p:cNvSpPr>
            <a:spLocks noGrp="1"/>
          </p:cNvSpPr>
          <p:nvPr>
            <p:ph type="sldNum" sz="quarter" idx="10"/>
          </p:nvPr>
        </p:nvSpPr>
        <p:spPr/>
        <p:txBody>
          <a:bodyPr/>
          <a:lstStyle/>
          <a:p>
            <a:fld id="{4A6C3766-F4AE-4883-8AD9-4AFEB8B9819F}" type="slidenum">
              <a:rPr lang="en-GB" smtClean="0"/>
              <a:t>4</a:t>
            </a:fld>
            <a:endParaRPr lang="en-GB"/>
          </a:p>
        </p:txBody>
      </p:sp>
    </p:spTree>
    <p:extLst>
      <p:ext uri="{BB962C8B-B14F-4D97-AF65-F5344CB8AC3E}">
        <p14:creationId xmlns:p14="http://schemas.microsoft.com/office/powerpoint/2010/main" val="2939501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A6C3766-F4AE-4883-8AD9-4AFEB8B9819F}" type="slidenum">
              <a:rPr lang="en-GB" smtClean="0"/>
              <a:t>6</a:t>
            </a:fld>
            <a:endParaRPr lang="en-GB"/>
          </a:p>
        </p:txBody>
      </p:sp>
    </p:spTree>
    <p:extLst>
      <p:ext uri="{BB962C8B-B14F-4D97-AF65-F5344CB8AC3E}">
        <p14:creationId xmlns:p14="http://schemas.microsoft.com/office/powerpoint/2010/main" val="293950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Members met about 3 or 4 times a year to encourage and support each other.</a:t>
            </a:r>
          </a:p>
          <a:p>
            <a:r>
              <a:rPr lang="en-GB" dirty="0" smtClean="0"/>
              <a:t>No membership fee initially. Subsequently fee introduced in 2006 of £25 per year for members to cover costs of having a web presence. 10 original members reduced to 7. </a:t>
            </a:r>
          </a:p>
          <a:p>
            <a:r>
              <a:rPr lang="en-GB" dirty="0" smtClean="0"/>
              <a:t>In 2005 started to explore possibilities of Call Sharing amongst us. After 18 months of discussions   this initially led to Crossline in Coventry taking a lead and having a new 0845 number that was managed via a Virtual Call Centre System. By end of 2008 Crossline’s in England were all working together using this system and also some of them retained their local numbers</a:t>
            </a:r>
          </a:p>
          <a:p>
            <a:r>
              <a:rPr lang="en-GB" dirty="0" smtClean="0"/>
              <a:t>In 2010 held our first annual conference. These have been held each year with different speakers.</a:t>
            </a:r>
          </a:p>
          <a:p>
            <a:r>
              <a:rPr lang="en-GB" dirty="0" smtClean="0"/>
              <a:t>Healing Reconciliation &amp; Forgiveness – Russ Parker</a:t>
            </a:r>
          </a:p>
          <a:p>
            <a:r>
              <a:rPr lang="en-GB" dirty="0" smtClean="0"/>
              <a:t>Healing the Broken Hearted – Peter </a:t>
            </a:r>
            <a:r>
              <a:rPr lang="en-GB" dirty="0" err="1" smtClean="0"/>
              <a:t>Horrobin</a:t>
            </a:r>
            <a:endParaRPr lang="en-GB" dirty="0" smtClean="0"/>
          </a:p>
          <a:p>
            <a:r>
              <a:rPr lang="en-GB" dirty="0" smtClean="0"/>
              <a:t>Healing in Troubled Times – John </a:t>
            </a:r>
            <a:r>
              <a:rPr lang="en-GB" dirty="0" err="1" smtClean="0"/>
              <a:t>Ryeland</a:t>
            </a:r>
            <a:endParaRPr lang="en-GB" dirty="0" smtClean="0"/>
          </a:p>
          <a:p>
            <a:r>
              <a:rPr lang="en-GB" dirty="0" smtClean="0"/>
              <a:t>The Caring Heart of God – Teresa Onions</a:t>
            </a:r>
          </a:p>
          <a:p>
            <a:endParaRPr lang="en-GB" dirty="0" smtClean="0"/>
          </a:p>
        </p:txBody>
      </p:sp>
      <p:sp>
        <p:nvSpPr>
          <p:cNvPr id="4" name="Slide Number Placeholder 3"/>
          <p:cNvSpPr>
            <a:spLocks noGrp="1"/>
          </p:cNvSpPr>
          <p:nvPr>
            <p:ph type="sldNum" sz="quarter" idx="10"/>
          </p:nvPr>
        </p:nvSpPr>
        <p:spPr/>
        <p:txBody>
          <a:bodyPr/>
          <a:lstStyle/>
          <a:p>
            <a:fld id="{4A6C3766-F4AE-4883-8AD9-4AFEB8B9819F}" type="slidenum">
              <a:rPr lang="en-GB" smtClean="0"/>
              <a:t>7</a:t>
            </a:fld>
            <a:endParaRPr lang="en-GB"/>
          </a:p>
        </p:txBody>
      </p:sp>
    </p:spTree>
    <p:extLst>
      <p:ext uri="{BB962C8B-B14F-4D97-AF65-F5344CB8AC3E}">
        <p14:creationId xmlns:p14="http://schemas.microsoft.com/office/powerpoint/2010/main" val="293950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A6C3766-F4AE-4883-8AD9-4AFEB8B9819F}" type="slidenum">
              <a:rPr lang="en-GB" smtClean="0"/>
              <a:t>8</a:t>
            </a:fld>
            <a:endParaRPr lang="en-GB"/>
          </a:p>
        </p:txBody>
      </p:sp>
    </p:spTree>
    <p:extLst>
      <p:ext uri="{BB962C8B-B14F-4D97-AF65-F5344CB8AC3E}">
        <p14:creationId xmlns:p14="http://schemas.microsoft.com/office/powerpoint/2010/main" val="293950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A6C3766-F4AE-4883-8AD9-4AFEB8B9819F}" type="slidenum">
              <a:rPr lang="en-GB" smtClean="0"/>
              <a:t>9</a:t>
            </a:fld>
            <a:endParaRPr lang="en-GB"/>
          </a:p>
        </p:txBody>
      </p:sp>
    </p:spTree>
    <p:extLst>
      <p:ext uri="{BB962C8B-B14F-4D97-AF65-F5344CB8AC3E}">
        <p14:creationId xmlns:p14="http://schemas.microsoft.com/office/powerpoint/2010/main" val="293950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22BE2DD-690B-4562-86C6-CCFFCC03B826}" type="slidenum">
              <a:rPr lang="en-GB" smtClean="0"/>
              <a:t>11</a:t>
            </a:fld>
            <a:endParaRPr lang="en-GB"/>
          </a:p>
        </p:txBody>
      </p:sp>
    </p:spTree>
    <p:extLst>
      <p:ext uri="{BB962C8B-B14F-4D97-AF65-F5344CB8AC3E}">
        <p14:creationId xmlns:p14="http://schemas.microsoft.com/office/powerpoint/2010/main" val="1263770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4FC6859-82C2-4D45-B35B-00E05FC9F19F}" type="datetimeFigureOut">
              <a:rPr lang="en-GB" smtClean="0"/>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1996672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FC6859-82C2-4D45-B35B-00E05FC9F19F}" type="datetimeFigureOut">
              <a:rPr lang="en-GB" smtClean="0"/>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1465901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FC6859-82C2-4D45-B35B-00E05FC9F19F}" type="datetimeFigureOut">
              <a:rPr lang="en-GB" smtClean="0"/>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162814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4FC6859-82C2-4D45-B35B-00E05FC9F19F}" type="datetimeFigureOut">
              <a:rPr lang="en-GB" smtClean="0"/>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4155825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FC6859-82C2-4D45-B35B-00E05FC9F19F}" type="datetimeFigureOut">
              <a:rPr lang="en-GB" smtClean="0"/>
              <a:t>12/05/2014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4286241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4FC6859-82C2-4D45-B35B-00E05FC9F19F}" type="datetimeFigureOut">
              <a:rPr lang="en-GB" smtClean="0"/>
              <a:t>12/05/2014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78689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4FC6859-82C2-4D45-B35B-00E05FC9F19F}" type="datetimeFigureOut">
              <a:rPr lang="en-GB" smtClean="0"/>
              <a:t>12/05/2014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2502508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4FC6859-82C2-4D45-B35B-00E05FC9F19F}" type="datetimeFigureOut">
              <a:rPr lang="en-GB" smtClean="0"/>
              <a:t>12/05/2014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340034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C6859-82C2-4D45-B35B-00E05FC9F19F}" type="datetimeFigureOut">
              <a:rPr lang="en-GB" smtClean="0"/>
              <a:t>12/05/2014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388907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FC6859-82C2-4D45-B35B-00E05FC9F19F}" type="datetimeFigureOut">
              <a:rPr lang="en-GB" smtClean="0"/>
              <a:t>12/05/2014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33600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FC6859-82C2-4D45-B35B-00E05FC9F19F}" type="datetimeFigureOut">
              <a:rPr lang="en-GB" smtClean="0"/>
              <a:t>12/05/2014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63A98D-90B3-433C-8B83-3DA1A2C0322E}" type="slidenum">
              <a:rPr lang="en-GB" smtClean="0"/>
              <a:t>‹#›</a:t>
            </a:fld>
            <a:endParaRPr lang="en-GB"/>
          </a:p>
        </p:txBody>
      </p:sp>
    </p:spTree>
    <p:extLst>
      <p:ext uri="{BB962C8B-B14F-4D97-AF65-F5344CB8AC3E}">
        <p14:creationId xmlns:p14="http://schemas.microsoft.com/office/powerpoint/2010/main" val="222252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FC6859-82C2-4D45-B35B-00E05FC9F19F}" type="datetimeFigureOut">
              <a:rPr lang="en-GB" smtClean="0"/>
              <a:t>12/05/2014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3A98D-90B3-433C-8B83-3DA1A2C0322E}" type="slidenum">
              <a:rPr lang="en-GB" smtClean="0"/>
              <a:t>‹#›</a:t>
            </a:fld>
            <a:endParaRPr lang="en-GB"/>
          </a:p>
        </p:txBody>
      </p:sp>
    </p:spTree>
    <p:extLst>
      <p:ext uri="{BB962C8B-B14F-4D97-AF65-F5344CB8AC3E}">
        <p14:creationId xmlns:p14="http://schemas.microsoft.com/office/powerpoint/2010/main" val="43967637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Celebrating Christian Helplines</a:t>
            </a:r>
            <a:endParaRPr lang="en-GB" dirty="0"/>
          </a:p>
        </p:txBody>
      </p:sp>
      <p:sp>
        <p:nvSpPr>
          <p:cNvPr id="3" name="Subtitle 2"/>
          <p:cNvSpPr>
            <a:spLocks noGrp="1"/>
          </p:cNvSpPr>
          <p:nvPr>
            <p:ph type="subTitle" idx="1"/>
          </p:nvPr>
        </p:nvSpPr>
        <p:spPr>
          <a:xfrm>
            <a:off x="1403648" y="3861048"/>
            <a:ext cx="6400800" cy="1752600"/>
          </a:xfrm>
        </p:spPr>
        <p:txBody>
          <a:bodyPr/>
          <a:lstStyle/>
          <a:p>
            <a:r>
              <a:rPr lang="en-GB" dirty="0" smtClean="0"/>
              <a:t>CRE Sandown 2014</a:t>
            </a: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Tree>
    <p:extLst>
      <p:ext uri="{BB962C8B-B14F-4D97-AF65-F5344CB8AC3E}">
        <p14:creationId xmlns:p14="http://schemas.microsoft.com/office/powerpoint/2010/main" val="1526260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344" y="269791"/>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3568" y="2708920"/>
            <a:ext cx="6336704" cy="1200329"/>
          </a:xfrm>
          <a:prstGeom prst="rect">
            <a:avLst/>
          </a:prstGeom>
          <a:noFill/>
        </p:spPr>
        <p:txBody>
          <a:bodyPr wrap="square" rtlCol="0">
            <a:spAutoFit/>
          </a:bodyPr>
          <a:lstStyle/>
          <a:p>
            <a:pPr algn="ctr"/>
            <a:r>
              <a:rPr lang="en-GB" sz="3600" dirty="0" smtClean="0"/>
              <a:t>Christian Helplines/</a:t>
            </a:r>
            <a:r>
              <a:rPr lang="en-GB" sz="3600" dirty="0" err="1" smtClean="0"/>
              <a:t>Prayerlines</a:t>
            </a:r>
            <a:r>
              <a:rPr lang="en-GB" sz="3600" dirty="0" smtClean="0"/>
              <a:t> Standing in the Gap</a:t>
            </a:r>
            <a:endParaRPr lang="en-GB" sz="3600" dirty="0"/>
          </a:p>
        </p:txBody>
      </p:sp>
    </p:spTree>
    <p:extLst>
      <p:ext uri="{BB962C8B-B14F-4D97-AF65-F5344CB8AC3E}">
        <p14:creationId xmlns:p14="http://schemas.microsoft.com/office/powerpoint/2010/main" val="1195725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06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67544" y="731520"/>
            <a:ext cx="7704856" cy="5073744"/>
          </a:xfrm>
          <a:prstGeom prst="rect">
            <a:avLst/>
          </a:prstGeom>
        </p:spPr>
        <p:txBody>
          <a:bodyPr>
            <a:normAutofit/>
          </a:bodyPr>
          <a:lstStyle/>
          <a:p>
            <a:pPr marL="45720" indent="0">
              <a:buNone/>
            </a:pPr>
            <a:r>
              <a:rPr lang="en-GB" dirty="0" smtClean="0"/>
              <a:t>Anonymous                Immediacy</a:t>
            </a:r>
          </a:p>
          <a:p>
            <a:pPr marL="45720" indent="0">
              <a:buNone/>
            </a:pPr>
            <a:r>
              <a:rPr lang="en-GB" dirty="0"/>
              <a:t> </a:t>
            </a:r>
            <a:r>
              <a:rPr lang="en-GB" dirty="0" smtClean="0"/>
              <a:t>          Non Geographic          Confidential </a:t>
            </a:r>
          </a:p>
          <a:p>
            <a:pPr marL="45720" indent="0">
              <a:buNone/>
            </a:pPr>
            <a:r>
              <a:rPr lang="en-GB" dirty="0"/>
              <a:t> </a:t>
            </a:r>
            <a:r>
              <a:rPr lang="en-GB" dirty="0" smtClean="0"/>
              <a:t> Cost Effective           Caller Centred</a:t>
            </a:r>
          </a:p>
          <a:p>
            <a:pPr marL="45720" indent="0">
              <a:buNone/>
            </a:pPr>
            <a:r>
              <a:rPr lang="en-GB" dirty="0" smtClean="0"/>
              <a:t>Reduces Impact on Statutory Services </a:t>
            </a:r>
          </a:p>
          <a:p>
            <a:pPr marL="45720" indent="0">
              <a:buNone/>
            </a:pPr>
            <a:r>
              <a:rPr lang="en-GB" dirty="0" smtClean="0"/>
              <a:t>Could save a Life     Clear Boundaries in Place</a:t>
            </a:r>
          </a:p>
          <a:p>
            <a:pPr marL="45720" indent="0">
              <a:buNone/>
            </a:pPr>
            <a:r>
              <a:rPr lang="en-GB" dirty="0" smtClean="0"/>
              <a:t>                Safe Space for Change                 Relatively Safe                    Sounding Board</a:t>
            </a:r>
          </a:p>
          <a:p>
            <a:pPr marL="45720" indent="0">
              <a:buNone/>
            </a:pPr>
            <a:r>
              <a:rPr lang="en-GB" dirty="0"/>
              <a:t> </a:t>
            </a:r>
            <a:r>
              <a:rPr lang="en-GB" dirty="0" smtClean="0"/>
              <a:t>    Signposting	Lifeline to Housebound</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548680"/>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75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2401" y="2636912"/>
            <a:ext cx="6768752" cy="1077218"/>
          </a:xfrm>
          <a:prstGeom prst="rect">
            <a:avLst/>
          </a:prstGeom>
          <a:noFill/>
        </p:spPr>
        <p:txBody>
          <a:bodyPr wrap="square" rtlCol="0">
            <a:spAutoFit/>
          </a:bodyPr>
          <a:lstStyle/>
          <a:p>
            <a:pPr algn="ctr"/>
            <a:r>
              <a:rPr lang="en-GB" sz="3200" dirty="0" smtClean="0">
                <a:latin typeface="Arial Black" pitchFamily="34" charset="0"/>
              </a:rPr>
              <a:t>What Callers say about Helplines</a:t>
            </a:r>
            <a:endParaRPr lang="en-GB" sz="3200" dirty="0">
              <a:latin typeface="Arial Black"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548680"/>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477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762" y="1988840"/>
            <a:ext cx="6408712" cy="1384995"/>
          </a:xfrm>
          <a:prstGeom prst="rect">
            <a:avLst/>
          </a:prstGeom>
        </p:spPr>
        <p:txBody>
          <a:bodyPr wrap="square">
            <a:spAutoFit/>
          </a:bodyPr>
          <a:lstStyle/>
          <a:p>
            <a:r>
              <a:rPr lang="en-GB" sz="2800" dirty="0"/>
              <a:t>“I know it’s there everyday and that reassures me even if I don’t have to call them.” </a:t>
            </a:r>
          </a:p>
        </p:txBody>
      </p:sp>
      <p:sp>
        <p:nvSpPr>
          <p:cNvPr id="3" name="Rectangle 2"/>
          <p:cNvSpPr/>
          <p:nvPr/>
        </p:nvSpPr>
        <p:spPr>
          <a:xfrm>
            <a:off x="2243037" y="4093915"/>
            <a:ext cx="6318448" cy="1384995"/>
          </a:xfrm>
          <a:prstGeom prst="rect">
            <a:avLst/>
          </a:prstGeom>
        </p:spPr>
        <p:txBody>
          <a:bodyPr wrap="square">
            <a:spAutoFit/>
          </a:bodyPr>
          <a:lstStyle/>
          <a:p>
            <a:r>
              <a:rPr lang="en-GB" sz="2800" dirty="0"/>
              <a:t>“Breaks my isolation and distress that I do not feel I can openly share with people I have a relationship with.”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709" y="404515"/>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79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028" y="1772816"/>
            <a:ext cx="6696744" cy="523220"/>
          </a:xfrm>
          <a:prstGeom prst="rect">
            <a:avLst/>
          </a:prstGeom>
        </p:spPr>
        <p:txBody>
          <a:bodyPr wrap="square">
            <a:spAutoFit/>
          </a:bodyPr>
          <a:lstStyle/>
          <a:p>
            <a:r>
              <a:rPr lang="en-GB" sz="2800" dirty="0"/>
              <a:t>“I know it’s kept me alive.” </a:t>
            </a:r>
          </a:p>
        </p:txBody>
      </p:sp>
      <p:sp>
        <p:nvSpPr>
          <p:cNvPr id="3" name="Rectangle 2"/>
          <p:cNvSpPr/>
          <p:nvPr/>
        </p:nvSpPr>
        <p:spPr>
          <a:xfrm>
            <a:off x="523140" y="3068960"/>
            <a:ext cx="8064896" cy="1815882"/>
          </a:xfrm>
          <a:prstGeom prst="rect">
            <a:avLst/>
          </a:prstGeom>
        </p:spPr>
        <p:txBody>
          <a:bodyPr wrap="square">
            <a:spAutoFit/>
          </a:bodyPr>
          <a:lstStyle/>
          <a:p>
            <a:r>
              <a:rPr lang="en-GB" sz="2800" dirty="0"/>
              <a:t> “They reassure me. Never criticise, always helpful. They make me feel I am the only one they have spoken to. [I] never feel rushed, gives me hope.”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7772" y="332656"/>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112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916832"/>
            <a:ext cx="7920880" cy="2677656"/>
          </a:xfrm>
          <a:prstGeom prst="rect">
            <a:avLst/>
          </a:prstGeom>
        </p:spPr>
        <p:txBody>
          <a:bodyPr wrap="square">
            <a:spAutoFit/>
          </a:bodyPr>
          <a:lstStyle/>
          <a:p>
            <a:r>
              <a:rPr lang="en-GB" sz="2800" dirty="0"/>
              <a:t>Thank you for the kindness and wonderful </a:t>
            </a:r>
            <a:r>
              <a:rPr lang="en-GB" sz="2800" dirty="0" smtClean="0"/>
              <a:t>listening tonight </a:t>
            </a:r>
            <a:r>
              <a:rPr lang="en-GB" sz="2800" dirty="0"/>
              <a:t>and apologies for keeping talking beyond midnight</a:t>
            </a:r>
            <a:r>
              <a:rPr lang="en-GB" sz="2800" dirty="0" smtClean="0"/>
              <a:t>.</a:t>
            </a:r>
          </a:p>
          <a:p>
            <a:endParaRPr lang="en-GB" sz="2800" dirty="0"/>
          </a:p>
          <a:p>
            <a:r>
              <a:rPr lang="en-GB" sz="2800" dirty="0"/>
              <a:t>God bless you for providing this special and important service and for praying</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599" y="332507"/>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0995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4484" y="116632"/>
            <a:ext cx="4875031" cy="6741368"/>
          </a:xfrm>
          <a:prstGeom prst="rect">
            <a:avLst/>
          </a:prstGeom>
        </p:spPr>
      </p:pic>
    </p:spTree>
    <p:extLst>
      <p:ext uri="{BB962C8B-B14F-4D97-AF65-F5344CB8AC3E}">
        <p14:creationId xmlns:p14="http://schemas.microsoft.com/office/powerpoint/2010/main" val="34847150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906" y="0"/>
            <a:ext cx="4880188" cy="6858000"/>
          </a:xfrm>
          <a:prstGeom prst="rect">
            <a:avLst/>
          </a:prstGeom>
        </p:spPr>
      </p:pic>
    </p:spTree>
    <p:extLst>
      <p:ext uri="{BB962C8B-B14F-4D97-AF65-F5344CB8AC3E}">
        <p14:creationId xmlns:p14="http://schemas.microsoft.com/office/powerpoint/2010/main" val="7555484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996952"/>
            <a:ext cx="7416824" cy="707886"/>
          </a:xfrm>
          <a:prstGeom prst="rect">
            <a:avLst/>
          </a:prstGeom>
          <a:noFill/>
        </p:spPr>
        <p:txBody>
          <a:bodyPr wrap="square" rtlCol="0">
            <a:spAutoFit/>
          </a:bodyPr>
          <a:lstStyle/>
          <a:p>
            <a:pPr algn="ctr"/>
            <a:r>
              <a:rPr lang="en-GB" sz="4000" dirty="0" smtClean="0"/>
              <a:t>CHALLENGES FOR THE FUTURE</a:t>
            </a:r>
            <a:endParaRPr lang="en-GB" sz="4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836712"/>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864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
        <p:nvSpPr>
          <p:cNvPr id="6" name="TextBox 5"/>
          <p:cNvSpPr txBox="1"/>
          <p:nvPr/>
        </p:nvSpPr>
        <p:spPr>
          <a:xfrm>
            <a:off x="1331640" y="3156453"/>
            <a:ext cx="6552728" cy="707886"/>
          </a:xfrm>
          <a:prstGeom prst="rect">
            <a:avLst/>
          </a:prstGeom>
          <a:noFill/>
        </p:spPr>
        <p:txBody>
          <a:bodyPr wrap="square" rtlCol="0">
            <a:spAutoFit/>
          </a:bodyPr>
          <a:lstStyle/>
          <a:p>
            <a:pPr algn="ctr"/>
            <a:r>
              <a:rPr lang="en-GB" sz="4000" b="1" dirty="0" smtClean="0"/>
              <a:t>History of Christian Helplines</a:t>
            </a:r>
            <a:endParaRPr lang="en-GB" sz="4000" b="1" dirty="0"/>
          </a:p>
        </p:txBody>
      </p:sp>
    </p:spTree>
    <p:extLst>
      <p:ext uri="{BB962C8B-B14F-4D97-AF65-F5344CB8AC3E}">
        <p14:creationId xmlns:p14="http://schemas.microsoft.com/office/powerpoint/2010/main" val="39994975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360" y="482769"/>
            <a:ext cx="7416824" cy="584775"/>
          </a:xfrm>
          <a:prstGeom prst="rect">
            <a:avLst/>
          </a:prstGeom>
          <a:noFill/>
        </p:spPr>
        <p:txBody>
          <a:bodyPr wrap="square" rtlCol="0">
            <a:spAutoFit/>
          </a:bodyPr>
          <a:lstStyle/>
          <a:p>
            <a:pPr algn="ctr"/>
            <a:r>
              <a:rPr lang="en-GB" sz="3200" dirty="0" smtClean="0"/>
              <a:t>CHALLENGES FOR THE FUTURE</a:t>
            </a:r>
            <a:endParaRPr lang="en-GB"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836712"/>
            <a:ext cx="11398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1916832"/>
            <a:ext cx="5832648" cy="3323987"/>
          </a:xfrm>
          <a:prstGeom prst="rect">
            <a:avLst/>
          </a:prstGeom>
          <a:noFill/>
        </p:spPr>
        <p:txBody>
          <a:bodyPr wrap="square" rtlCol="0">
            <a:spAutoFit/>
          </a:bodyPr>
          <a:lstStyle/>
          <a:p>
            <a:r>
              <a:rPr lang="en-GB" sz="2400" dirty="0" smtClean="0"/>
              <a:t>Keeping up with Technology/Social Media</a:t>
            </a:r>
          </a:p>
          <a:p>
            <a:r>
              <a:rPr lang="en-GB" sz="2400" dirty="0" smtClean="0"/>
              <a:t> &amp;</a:t>
            </a:r>
          </a:p>
          <a:p>
            <a:r>
              <a:rPr lang="en-GB" sz="2400" dirty="0" smtClean="0"/>
              <a:t>Ever Expanding Mobile Phone Capabilities</a:t>
            </a:r>
          </a:p>
          <a:p>
            <a:endParaRPr lang="en-GB" sz="2400" dirty="0"/>
          </a:p>
          <a:p>
            <a:r>
              <a:rPr lang="en-GB" sz="2400" dirty="0" smtClean="0"/>
              <a:t>App for Christian Helplines/</a:t>
            </a:r>
            <a:r>
              <a:rPr lang="en-GB" sz="2400" dirty="0" err="1" smtClean="0"/>
              <a:t>Prayerlines</a:t>
            </a:r>
            <a:endParaRPr lang="en-GB" sz="2400" dirty="0" smtClean="0"/>
          </a:p>
          <a:p>
            <a:endParaRPr lang="en-GB" sz="2400" dirty="0"/>
          </a:p>
          <a:p>
            <a:r>
              <a:rPr lang="en-GB" sz="2400" dirty="0" smtClean="0"/>
              <a:t>Challenge of  Fewer landlines &amp; Listener Volunteer Recruitment </a:t>
            </a:r>
          </a:p>
          <a:p>
            <a:endParaRPr lang="en-GB" dirty="0"/>
          </a:p>
        </p:txBody>
      </p:sp>
    </p:spTree>
    <p:extLst>
      <p:ext uri="{BB962C8B-B14F-4D97-AF65-F5344CB8AC3E}">
        <p14:creationId xmlns:p14="http://schemas.microsoft.com/office/powerpoint/2010/main" val="883141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Happy 10</a:t>
            </a:r>
            <a:r>
              <a:rPr lang="en-GB" baseline="30000" dirty="0" smtClean="0"/>
              <a:t>th</a:t>
            </a:r>
            <a:r>
              <a:rPr lang="en-GB" dirty="0" smtClean="0"/>
              <a:t> Birthday CHA</a:t>
            </a:r>
            <a:endParaRPr lang="en-GB" dirty="0"/>
          </a:p>
        </p:txBody>
      </p:sp>
      <p:pic>
        <p:nvPicPr>
          <p:cNvPr id="16" name="Happy Birthday video.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876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1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
        <p:nvSpPr>
          <p:cNvPr id="8" name="TextBox 7"/>
          <p:cNvSpPr txBox="1"/>
          <p:nvPr/>
        </p:nvSpPr>
        <p:spPr>
          <a:xfrm>
            <a:off x="1619672" y="2780928"/>
            <a:ext cx="5472608" cy="1323439"/>
          </a:xfrm>
          <a:prstGeom prst="rect">
            <a:avLst/>
          </a:prstGeom>
          <a:noFill/>
        </p:spPr>
        <p:txBody>
          <a:bodyPr wrap="square" rtlCol="0">
            <a:spAutoFit/>
          </a:bodyPr>
          <a:lstStyle/>
          <a:p>
            <a:pPr algn="ctr"/>
            <a:r>
              <a:rPr lang="en-GB" sz="4000" dirty="0"/>
              <a:t>T</a:t>
            </a:r>
            <a:r>
              <a:rPr lang="en-GB" sz="4000" dirty="0" smtClean="0"/>
              <a:t>he Christian Helplines Association </a:t>
            </a:r>
            <a:endParaRPr lang="en-GB" sz="4000" dirty="0"/>
          </a:p>
        </p:txBody>
      </p:sp>
    </p:spTree>
    <p:extLst>
      <p:ext uri="{BB962C8B-B14F-4D97-AF65-F5344CB8AC3E}">
        <p14:creationId xmlns:p14="http://schemas.microsoft.com/office/powerpoint/2010/main" val="20872517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
        <p:nvSpPr>
          <p:cNvPr id="8" name="TextBox 7"/>
          <p:cNvSpPr txBox="1"/>
          <p:nvPr/>
        </p:nvSpPr>
        <p:spPr>
          <a:xfrm>
            <a:off x="1619672" y="2780928"/>
            <a:ext cx="5472608" cy="707886"/>
          </a:xfrm>
          <a:prstGeom prst="rect">
            <a:avLst/>
          </a:prstGeom>
          <a:noFill/>
        </p:spPr>
        <p:txBody>
          <a:bodyPr wrap="square" rtlCol="0">
            <a:spAutoFit/>
          </a:bodyPr>
          <a:lstStyle/>
          <a:p>
            <a:pPr algn="ctr"/>
            <a:r>
              <a:rPr lang="en-GB" sz="4000" dirty="0" smtClean="0"/>
              <a:t>Personal Testimony</a:t>
            </a:r>
            <a:endParaRPr lang="en-GB" sz="4000" dirty="0"/>
          </a:p>
        </p:txBody>
      </p:sp>
    </p:spTree>
    <p:extLst>
      <p:ext uri="{BB962C8B-B14F-4D97-AF65-F5344CB8AC3E}">
        <p14:creationId xmlns:p14="http://schemas.microsoft.com/office/powerpoint/2010/main" val="2962366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740701"/>
            <a:ext cx="5544616" cy="3696411"/>
          </a:xfrm>
          <a:prstGeom prst="rect">
            <a:avLst/>
          </a:prstGeom>
        </p:spPr>
      </p:pic>
    </p:spTree>
    <p:extLst>
      <p:ext uri="{BB962C8B-B14F-4D97-AF65-F5344CB8AC3E}">
        <p14:creationId xmlns:p14="http://schemas.microsoft.com/office/powerpoint/2010/main" val="3168971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
        <p:nvSpPr>
          <p:cNvPr id="8" name="TextBox 7"/>
          <p:cNvSpPr txBox="1"/>
          <p:nvPr/>
        </p:nvSpPr>
        <p:spPr>
          <a:xfrm>
            <a:off x="1619672" y="2780928"/>
            <a:ext cx="5472608" cy="1323439"/>
          </a:xfrm>
          <a:prstGeom prst="rect">
            <a:avLst/>
          </a:prstGeom>
          <a:noFill/>
        </p:spPr>
        <p:txBody>
          <a:bodyPr wrap="square" rtlCol="0">
            <a:spAutoFit/>
          </a:bodyPr>
          <a:lstStyle/>
          <a:p>
            <a:pPr algn="ctr"/>
            <a:r>
              <a:rPr lang="en-GB" sz="4000" dirty="0" smtClean="0"/>
              <a:t>Celebration of CHA’s Achievements</a:t>
            </a:r>
            <a:endParaRPr lang="en-GB" sz="4000" dirty="0"/>
          </a:p>
        </p:txBody>
      </p:sp>
    </p:spTree>
    <p:extLst>
      <p:ext uri="{BB962C8B-B14F-4D97-AF65-F5344CB8AC3E}">
        <p14:creationId xmlns:p14="http://schemas.microsoft.com/office/powerpoint/2010/main" val="13150099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
        <p:nvSpPr>
          <p:cNvPr id="8" name="TextBox 7"/>
          <p:cNvSpPr txBox="1"/>
          <p:nvPr/>
        </p:nvSpPr>
        <p:spPr>
          <a:xfrm>
            <a:off x="1093734" y="476672"/>
            <a:ext cx="5472608" cy="6001643"/>
          </a:xfrm>
          <a:prstGeom prst="rect">
            <a:avLst/>
          </a:prstGeom>
          <a:noFill/>
        </p:spPr>
        <p:txBody>
          <a:bodyPr wrap="square" rtlCol="0">
            <a:spAutoFit/>
          </a:bodyPr>
          <a:lstStyle/>
          <a:p>
            <a:r>
              <a:rPr lang="en-GB" sz="2400" dirty="0" smtClean="0"/>
              <a:t>Regular meeting of Members 3 or 4 Times each Year</a:t>
            </a:r>
          </a:p>
          <a:p>
            <a:endParaRPr lang="en-GB" sz="2400" dirty="0"/>
          </a:p>
          <a:p>
            <a:r>
              <a:rPr lang="en-GB" sz="2400" dirty="0" smtClean="0"/>
              <a:t>Low Cost Membership Fee of £25/year</a:t>
            </a:r>
          </a:p>
          <a:p>
            <a:endParaRPr lang="en-GB" sz="2400" dirty="0"/>
          </a:p>
          <a:p>
            <a:r>
              <a:rPr lang="en-GB" sz="2400" dirty="0" smtClean="0"/>
              <a:t>CHA Web Site launched  2007</a:t>
            </a:r>
          </a:p>
          <a:p>
            <a:endParaRPr lang="en-GB" sz="2400" dirty="0"/>
          </a:p>
          <a:p>
            <a:r>
              <a:rPr lang="en-GB" sz="2400" dirty="0" smtClean="0"/>
              <a:t>Crossline’s Call Sharing from 2007/08</a:t>
            </a:r>
          </a:p>
          <a:p>
            <a:endParaRPr lang="en-GB" sz="2400" dirty="0"/>
          </a:p>
          <a:p>
            <a:r>
              <a:rPr lang="en-GB" sz="2400" dirty="0" smtClean="0"/>
              <a:t>Annual Conferences  from 2010</a:t>
            </a:r>
          </a:p>
          <a:p>
            <a:endParaRPr lang="en-GB" sz="2400" dirty="0"/>
          </a:p>
          <a:p>
            <a:r>
              <a:rPr lang="en-GB" sz="2400" dirty="0" smtClean="0"/>
              <a:t>Regular Exhibitor at CRE’s from 2012</a:t>
            </a:r>
          </a:p>
          <a:p>
            <a:endParaRPr lang="en-GB" sz="2400" dirty="0"/>
          </a:p>
          <a:p>
            <a:r>
              <a:rPr lang="en-GB" sz="2400" dirty="0" smtClean="0"/>
              <a:t>National Christian Helpline 2013</a:t>
            </a:r>
          </a:p>
          <a:p>
            <a:pPr algn="ctr"/>
            <a:endParaRPr lang="en-GB" sz="2400" dirty="0"/>
          </a:p>
          <a:p>
            <a:pPr algn="ctr"/>
            <a:endParaRPr lang="en-GB" sz="2400" dirty="0"/>
          </a:p>
        </p:txBody>
      </p:sp>
    </p:spTree>
    <p:extLst>
      <p:ext uri="{BB962C8B-B14F-4D97-AF65-F5344CB8AC3E}">
        <p14:creationId xmlns:p14="http://schemas.microsoft.com/office/powerpoint/2010/main" val="3237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anim calcmode="lin" valueType="num">
                                      <p:cBhvr>
                                        <p:cTn id="1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6" end="6"/>
                                            </p:txEl>
                                          </p:spTgt>
                                        </p:tgtEl>
                                        <p:attrNameLst>
                                          <p:attrName>style.visibility</p:attrName>
                                        </p:attrNameLst>
                                      </p:cBhvr>
                                      <p:to>
                                        <p:strVal val="visible"/>
                                      </p:to>
                                    </p:set>
                                    <p:anim calcmode="lin" valueType="num">
                                      <p:cBhvr additive="base">
                                        <p:cTn id="24"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8">
                                            <p:txEl>
                                              <p:pRg st="8" end="8"/>
                                            </p:txEl>
                                          </p:spTgt>
                                        </p:tgtEl>
                                        <p:attrNameLst>
                                          <p:attrName>style.visibility</p:attrName>
                                        </p:attrNameLst>
                                      </p:cBhvr>
                                      <p:to>
                                        <p:strVal val="visible"/>
                                      </p:to>
                                    </p:set>
                                    <p:animEffect transition="in" filter="fade">
                                      <p:cBhvr>
                                        <p:cTn id="30" dur="1000"/>
                                        <p:tgtEl>
                                          <p:spTgt spid="8">
                                            <p:txEl>
                                              <p:pRg st="8" end="8"/>
                                            </p:txEl>
                                          </p:spTgt>
                                        </p:tgtEl>
                                      </p:cBhvr>
                                    </p:animEffect>
                                    <p:anim calcmode="lin" valueType="num">
                                      <p:cBhvr>
                                        <p:cTn id="3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xEl>
                                              <p:pRg st="12" end="12"/>
                                            </p:txEl>
                                          </p:spTgt>
                                        </p:tgtEl>
                                        <p:attrNameLst>
                                          <p:attrName>style.visibility</p:attrName>
                                        </p:attrNameLst>
                                      </p:cBhvr>
                                      <p:to>
                                        <p:strVal val="visible"/>
                                      </p:to>
                                    </p:set>
                                    <p:anim calcmode="lin" valueType="num">
                                      <p:cBhvr>
                                        <p:cTn id="41" dur="500" fill="hold"/>
                                        <p:tgtEl>
                                          <p:spTgt spid="8">
                                            <p:txEl>
                                              <p:pRg st="12" end="12"/>
                                            </p:txEl>
                                          </p:spTgt>
                                        </p:tgtEl>
                                        <p:attrNameLst>
                                          <p:attrName>ppt_w</p:attrName>
                                        </p:attrNameLst>
                                      </p:cBhvr>
                                      <p:tavLst>
                                        <p:tav tm="0">
                                          <p:val>
                                            <p:fltVal val="0"/>
                                          </p:val>
                                        </p:tav>
                                        <p:tav tm="100000">
                                          <p:val>
                                            <p:strVal val="#ppt_w"/>
                                          </p:val>
                                        </p:tav>
                                      </p:tavLst>
                                    </p:anim>
                                    <p:anim calcmode="lin" valueType="num">
                                      <p:cBhvr>
                                        <p:cTn id="42" dur="500" fill="hold"/>
                                        <p:tgtEl>
                                          <p:spTgt spid="8">
                                            <p:txEl>
                                              <p:pRg st="12" end="12"/>
                                            </p:txEl>
                                          </p:spTgt>
                                        </p:tgtEl>
                                        <p:attrNameLst>
                                          <p:attrName>ppt_h</p:attrName>
                                        </p:attrNameLst>
                                      </p:cBhvr>
                                      <p:tavLst>
                                        <p:tav tm="0">
                                          <p:val>
                                            <p:fltVal val="0"/>
                                          </p:val>
                                        </p:tav>
                                        <p:tav tm="100000">
                                          <p:val>
                                            <p:strVal val="#ppt_h"/>
                                          </p:val>
                                        </p:tav>
                                      </p:tavLst>
                                    </p:anim>
                                    <p:animEffect transition="in" filter="fade">
                                      <p:cBhvr>
                                        <p:cTn id="43"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
        <p:nvSpPr>
          <p:cNvPr id="2" name="TextBox 1"/>
          <p:cNvSpPr txBox="1"/>
          <p:nvPr/>
        </p:nvSpPr>
        <p:spPr>
          <a:xfrm>
            <a:off x="683568" y="2852936"/>
            <a:ext cx="6552728" cy="1323439"/>
          </a:xfrm>
          <a:prstGeom prst="rect">
            <a:avLst/>
          </a:prstGeom>
          <a:noFill/>
        </p:spPr>
        <p:txBody>
          <a:bodyPr wrap="square" rtlCol="0">
            <a:spAutoFit/>
          </a:bodyPr>
          <a:lstStyle/>
          <a:p>
            <a:pPr algn="ctr"/>
            <a:r>
              <a:rPr lang="en-GB" sz="4000" dirty="0" smtClean="0"/>
              <a:t>Current Statistics  for Christian Helplines</a:t>
            </a:r>
            <a:endParaRPr lang="en-GB" sz="4000" dirty="0"/>
          </a:p>
        </p:txBody>
      </p:sp>
    </p:spTree>
    <p:extLst>
      <p:ext uri="{BB962C8B-B14F-4D97-AF65-F5344CB8AC3E}">
        <p14:creationId xmlns:p14="http://schemas.microsoft.com/office/powerpoint/2010/main" val="24836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6296" y="764704"/>
            <a:ext cx="1141748" cy="1584176"/>
          </a:xfrm>
          <a:prstGeom prst="rect">
            <a:avLst/>
          </a:prstGeom>
        </p:spPr>
      </p:pic>
      <p:sp>
        <p:nvSpPr>
          <p:cNvPr id="2" name="TextBox 1"/>
          <p:cNvSpPr txBox="1"/>
          <p:nvPr/>
        </p:nvSpPr>
        <p:spPr>
          <a:xfrm>
            <a:off x="534438" y="908720"/>
            <a:ext cx="6552728" cy="5632311"/>
          </a:xfrm>
          <a:prstGeom prst="rect">
            <a:avLst/>
          </a:prstGeom>
          <a:noFill/>
        </p:spPr>
        <p:txBody>
          <a:bodyPr wrap="square" rtlCol="0">
            <a:spAutoFit/>
          </a:bodyPr>
          <a:lstStyle/>
          <a:p>
            <a:r>
              <a:rPr lang="en-GB" sz="2400" dirty="0" smtClean="0"/>
              <a:t>11 members of CHA</a:t>
            </a:r>
          </a:p>
          <a:p>
            <a:endParaRPr lang="en-GB" sz="2400" dirty="0"/>
          </a:p>
          <a:p>
            <a:r>
              <a:rPr lang="en-GB" sz="2400" dirty="0" smtClean="0"/>
              <a:t>Over 550 people Involved</a:t>
            </a:r>
          </a:p>
          <a:p>
            <a:endParaRPr lang="en-GB" sz="2400" dirty="0"/>
          </a:p>
          <a:p>
            <a:r>
              <a:rPr lang="en-GB" sz="2400" dirty="0" smtClean="0"/>
              <a:t>98% of these unpaid Volunteers</a:t>
            </a:r>
          </a:p>
          <a:p>
            <a:endParaRPr lang="en-GB" sz="2400" dirty="0" smtClean="0"/>
          </a:p>
          <a:p>
            <a:r>
              <a:rPr lang="en-GB" sz="2400" dirty="0" smtClean="0"/>
              <a:t>Over 250,000 calls/contacts per year answered</a:t>
            </a:r>
          </a:p>
          <a:p>
            <a:endParaRPr lang="en-GB" sz="2400" dirty="0"/>
          </a:p>
          <a:p>
            <a:r>
              <a:rPr lang="en-GB" sz="2400" dirty="0" smtClean="0"/>
              <a:t>Estimate  &gt; 400,000 total calls per year </a:t>
            </a:r>
          </a:p>
          <a:p>
            <a:endParaRPr lang="en-GB" sz="2400" dirty="0" smtClean="0"/>
          </a:p>
          <a:p>
            <a:r>
              <a:rPr lang="en-GB" sz="2400" dirty="0" smtClean="0"/>
              <a:t>Estimate about 500 people will contact a Christian Helpline/Prayerline each day and speak with someone</a:t>
            </a:r>
          </a:p>
          <a:p>
            <a:endParaRPr lang="en-GB" sz="2400" dirty="0"/>
          </a:p>
          <a:p>
            <a:endParaRPr lang="en-GB" sz="2400" dirty="0"/>
          </a:p>
        </p:txBody>
      </p:sp>
    </p:spTree>
    <p:extLst>
      <p:ext uri="{BB962C8B-B14F-4D97-AF65-F5344CB8AC3E}">
        <p14:creationId xmlns:p14="http://schemas.microsoft.com/office/powerpoint/2010/main" val="341994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 calcmode="lin" valueType="num">
                                      <p:cBhvr additive="base">
                                        <p:cTn id="26"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1000"/>
                                        <p:tgtEl>
                                          <p:spTgt spid="2">
                                            <p:txEl>
                                              <p:pRg st="10" end="10"/>
                                            </p:txEl>
                                          </p:spTgt>
                                        </p:tgtEl>
                                      </p:cBhvr>
                                    </p:animEffect>
                                    <p:anim calcmode="lin" valueType="num">
                                      <p:cBhvr>
                                        <p:cTn id="3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1557</Words>
  <Application>Microsoft Office PowerPoint</Application>
  <PresentationFormat>On-screen Show (4:3)</PresentationFormat>
  <Paragraphs>104</Paragraphs>
  <Slides>21</Slides>
  <Notes>11</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Celebrating Christian Helplines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Happy 10th Birthday CHA</vt:lpstr>
    </vt:vector>
  </TitlesOfParts>
  <Company>Coventry City 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Celebrating Christian Helplines</dc:title>
  <dc:creator>John Pither</dc:creator>
  <cp:lastModifiedBy>John Pither</cp:lastModifiedBy>
  <cp:revision>25</cp:revision>
  <dcterms:created xsi:type="dcterms:W3CDTF">2014-05-06T10:26:50Z</dcterms:created>
  <dcterms:modified xsi:type="dcterms:W3CDTF">2014-05-12T09:23:34Z</dcterms:modified>
</cp:coreProperties>
</file>